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3"/>
  </p:notesMasterIdLst>
  <p:sldIdLst>
    <p:sldId id="298" r:id="rId2"/>
    <p:sldId id="258" r:id="rId3"/>
    <p:sldId id="299" r:id="rId4"/>
    <p:sldId id="300" r:id="rId5"/>
    <p:sldId id="301" r:id="rId6"/>
    <p:sldId id="302" r:id="rId7"/>
    <p:sldId id="303" r:id="rId8"/>
    <p:sldId id="265" r:id="rId9"/>
    <p:sldId id="259" r:id="rId10"/>
    <p:sldId id="333" r:id="rId11"/>
    <p:sldId id="304" r:id="rId12"/>
    <p:sldId id="334" r:id="rId13"/>
    <p:sldId id="305" r:id="rId14"/>
    <p:sldId id="335" r:id="rId15"/>
    <p:sldId id="306" r:id="rId16"/>
    <p:sldId id="336" r:id="rId17"/>
    <p:sldId id="307" r:id="rId18"/>
    <p:sldId id="337" r:id="rId19"/>
    <p:sldId id="364" r:id="rId20"/>
    <p:sldId id="365" r:id="rId21"/>
    <p:sldId id="366" r:id="rId22"/>
    <p:sldId id="367" r:id="rId23"/>
    <p:sldId id="368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376" r:id="rId32"/>
    <p:sldId id="377" r:id="rId33"/>
    <p:sldId id="378" r:id="rId34"/>
    <p:sldId id="379" r:id="rId35"/>
    <p:sldId id="380" r:id="rId36"/>
    <p:sldId id="381" r:id="rId37"/>
    <p:sldId id="382" r:id="rId38"/>
    <p:sldId id="383" r:id="rId39"/>
    <p:sldId id="384" r:id="rId40"/>
    <p:sldId id="385" r:id="rId41"/>
    <p:sldId id="386" r:id="rId42"/>
    <p:sldId id="387" r:id="rId43"/>
    <p:sldId id="388" r:id="rId44"/>
    <p:sldId id="389" r:id="rId45"/>
    <p:sldId id="390" r:id="rId46"/>
    <p:sldId id="391" r:id="rId47"/>
    <p:sldId id="392" r:id="rId48"/>
    <p:sldId id="393" r:id="rId49"/>
    <p:sldId id="394" r:id="rId50"/>
    <p:sldId id="395" r:id="rId51"/>
    <p:sldId id="396" r:id="rId52"/>
    <p:sldId id="397" r:id="rId53"/>
    <p:sldId id="398" r:id="rId54"/>
    <p:sldId id="399" r:id="rId55"/>
    <p:sldId id="400" r:id="rId56"/>
    <p:sldId id="401" r:id="rId57"/>
    <p:sldId id="412" r:id="rId58"/>
    <p:sldId id="413" r:id="rId59"/>
    <p:sldId id="404" r:id="rId60"/>
    <p:sldId id="405" r:id="rId61"/>
    <p:sldId id="406" r:id="rId62"/>
    <p:sldId id="407" r:id="rId63"/>
    <p:sldId id="408" r:id="rId64"/>
    <p:sldId id="409" r:id="rId65"/>
    <p:sldId id="410" r:id="rId66"/>
    <p:sldId id="411" r:id="rId67"/>
    <p:sldId id="402" r:id="rId68"/>
    <p:sldId id="403" r:id="rId69"/>
    <p:sldId id="297" r:id="rId70"/>
    <p:sldId id="296" r:id="rId71"/>
    <p:sldId id="363" r:id="rId72"/>
  </p:sldIdLst>
  <p:sldSz cx="12192000" cy="6858000"/>
  <p:notesSz cx="6858000" cy="9144000"/>
  <p:embeddedFontLst>
    <p:embeddedFont>
      <p:font typeface="Calibri" panose="020F0502020204030204" pitchFamily="34" charset="0"/>
      <p:regular r:id="rId74"/>
      <p:bold r:id="rId75"/>
      <p:italic r:id="rId76"/>
      <p:boldItalic r:id="rId77"/>
    </p:embeddedFont>
    <p:embeddedFont>
      <p:font typeface="Impact" panose="020B0806030902050204" pitchFamily="34" charset="0"/>
      <p:regular r:id="rId78"/>
    </p:embeddedFont>
    <p:embeddedFont>
      <p:font typeface="Korinna" panose="020B0604020202020204"/>
      <p:regular r:id="rId79"/>
      <p:bold r:id="rId8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CE9"/>
    <a:srgbClr val="0005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18" autoAdjust="0"/>
    <p:restoredTop sz="94280" autoAdjust="0"/>
  </p:normalViewPr>
  <p:slideViewPr>
    <p:cSldViewPr>
      <p:cViewPr varScale="1">
        <p:scale>
          <a:sx n="57" d="100"/>
          <a:sy n="57" d="100"/>
        </p:scale>
        <p:origin x="108" y="13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.fntdata"/><Relationship Id="rId79" Type="http://schemas.openxmlformats.org/officeDocument/2006/relationships/font" Target="fonts/font6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2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font" Target="fonts/font5.fntdata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3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E948444-4F30-468D-8CF4-11079A55DC94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8ED6562-9072-40DA-B7AA-8CF1ED8AAA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A8ECB66-A29E-49C7-8346-396B6B1EB586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830F0-2769-4E1C-8F45-DC145443980D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1E634-735E-49F8-AEE9-601EF8DC2C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58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6C4AF-0CEF-4C30-A25E-E7983E8C52D3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52B1E-718B-49A2-B628-FBFAA3F499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23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E7EDE-B5EF-4537-A024-B6C339F5BF95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CE6BE-0921-4C5F-BA11-88939D4A1D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66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076A6-8315-46A9-B04C-9D6C581FAEE2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95472-A89B-4352-B7EC-7D74A46A43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68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FF179-A35D-4C99-8CA1-30CFDB77859D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513DA-EE3C-4668-AF52-3382348F59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711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DA2EA-AB23-4903-B3BF-2ED16C3AD94C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B77D5-F72A-4409-9544-46C2A9D604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23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D3B74-DC3A-44BE-8056-A5DA8FC608F2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2C62A-3422-4834-A4E0-726A47F3CA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54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2227E-F200-4823-888C-59259FBD9E31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E9DE5-DC5D-4C3C-8249-BAB5F5357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55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A7AFF-19F3-40EE-A5FB-AC8C1B2ADA25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0A7DC-74EC-4CAA-843E-0ED69186EA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83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E183D-5931-4BF4-B87C-F4C53C281D8C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489F3-FFFA-41E4-A075-76CD2A9B74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79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0F793-129B-49C9-AF4D-D8B997DB0B84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A9025-80FB-46B2-B2DF-86017318E5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950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90D7D5-5826-4297-BFA5-1FC264484CE9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35B8F6-54DD-4D45-8762-B09A35C08A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slide" Target="slide23.xml"/><Relationship Id="rId18" Type="http://schemas.openxmlformats.org/officeDocument/2006/relationships/slide" Target="slide55.xml"/><Relationship Id="rId26" Type="http://schemas.openxmlformats.org/officeDocument/2006/relationships/slide" Target="slide41.xml"/><Relationship Id="rId3" Type="http://schemas.openxmlformats.org/officeDocument/2006/relationships/slide" Target="slide11.xml"/><Relationship Id="rId21" Type="http://schemas.openxmlformats.org/officeDocument/2006/relationships/slide" Target="slide9.xml"/><Relationship Id="rId7" Type="http://schemas.openxmlformats.org/officeDocument/2006/relationships/slide" Target="slide57.xml"/><Relationship Id="rId12" Type="http://schemas.openxmlformats.org/officeDocument/2006/relationships/slide" Target="slide35.xml"/><Relationship Id="rId17" Type="http://schemas.openxmlformats.org/officeDocument/2006/relationships/slide" Target="slide43.xml"/><Relationship Id="rId25" Type="http://schemas.openxmlformats.org/officeDocument/2006/relationships/slide" Target="slide39.xml"/><Relationship Id="rId33" Type="http://schemas.openxmlformats.org/officeDocument/2006/relationships/slide" Target="slide61.xml"/><Relationship Id="rId2" Type="http://schemas.openxmlformats.org/officeDocument/2006/relationships/notesSlide" Target="../notesSlides/notesSlide1.xml"/><Relationship Id="rId16" Type="http://schemas.openxmlformats.org/officeDocument/2006/relationships/slide" Target="slide21.xml"/><Relationship Id="rId20" Type="http://schemas.openxmlformats.org/officeDocument/2006/relationships/slide" Target="slide65.xml"/><Relationship Id="rId29" Type="http://schemas.openxmlformats.org/officeDocument/2006/relationships/slide" Target="slide5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slide" Target="slide25.xml"/><Relationship Id="rId24" Type="http://schemas.openxmlformats.org/officeDocument/2006/relationships/slide" Target="slide31.xml"/><Relationship Id="rId32" Type="http://schemas.openxmlformats.org/officeDocument/2006/relationships/slide" Target="slide63.xml"/><Relationship Id="rId5" Type="http://schemas.openxmlformats.org/officeDocument/2006/relationships/slide" Target="slide15.xml"/><Relationship Id="rId15" Type="http://schemas.openxmlformats.org/officeDocument/2006/relationships/slide" Target="slide33.xml"/><Relationship Id="rId23" Type="http://schemas.openxmlformats.org/officeDocument/2006/relationships/slide" Target="slide29.xml"/><Relationship Id="rId28" Type="http://schemas.openxmlformats.org/officeDocument/2006/relationships/slide" Target="slide69.xml"/><Relationship Id="rId10" Type="http://schemas.openxmlformats.org/officeDocument/2006/relationships/slide" Target="slide27.xml"/><Relationship Id="rId19" Type="http://schemas.openxmlformats.org/officeDocument/2006/relationships/slide" Target="slide67.xml"/><Relationship Id="rId31" Type="http://schemas.openxmlformats.org/officeDocument/2006/relationships/slide" Target="slide53.xml"/><Relationship Id="rId4" Type="http://schemas.openxmlformats.org/officeDocument/2006/relationships/slide" Target="slide13.xml"/><Relationship Id="rId9" Type="http://schemas.openxmlformats.org/officeDocument/2006/relationships/slide" Target="slide37.xml"/><Relationship Id="rId14" Type="http://schemas.openxmlformats.org/officeDocument/2006/relationships/slide" Target="slide45.xml"/><Relationship Id="rId22" Type="http://schemas.openxmlformats.org/officeDocument/2006/relationships/slide" Target="slide19.xml"/><Relationship Id="rId27" Type="http://schemas.openxmlformats.org/officeDocument/2006/relationships/slide" Target="slide49.xml"/><Relationship Id="rId30" Type="http://schemas.openxmlformats.org/officeDocument/2006/relationships/slide" Target="slide51.xml"/><Relationship Id="rId8" Type="http://schemas.openxmlformats.org/officeDocument/2006/relationships/slide" Target="slide4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6" name="Picture 2" descr="http://cenblog.org/iyc-2011/files/2011/06/JE2010_HeroHR_RGB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2567"/>
            <a:ext cx="12192000" cy="836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9BB8678A-E138-414A-AFC2-598B08B862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R-X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An R group and a halogen (X = F, Cl, Br, I)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6161436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B2E5DC-2AE9-4F64-B6C0-2C223B322A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the difference between and alcohol and a phenol?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940995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A37C587E-9114-4840-BDFC-9C9EDCB144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A phenol contains an alcohol bonded to an aromatic group.	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757004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5ADE43-DF0F-4933-BCF4-2394CBB7FF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Which is an alcohol?</a:t>
            </a:r>
            <a:endParaRPr lang="en-US" sz="7200" dirty="0">
              <a:latin typeface="Korinna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62000"/>
            <a:ext cx="2371725" cy="1809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3417" b="16143"/>
          <a:stretch/>
        </p:blipFill>
        <p:spPr>
          <a:xfrm>
            <a:off x="7924800" y="4187078"/>
            <a:ext cx="2920773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074" y="4329953"/>
            <a:ext cx="2390775" cy="1914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4518" y="762000"/>
            <a:ext cx="3606573" cy="111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4852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125391BF-9AF5-4C4B-B13E-78E276B1F8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200" dirty="0">
              <a:latin typeface="Korinna" panose="020B060402020202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3417" b="16143"/>
          <a:stretch/>
        </p:blipFill>
        <p:spPr>
          <a:xfrm>
            <a:off x="3841807" y="1841140"/>
            <a:ext cx="4508386" cy="317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1869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2ED4A8-3E61-4701-9E8D-0F5C5FD25B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Is this a 1°, 2°, or 3° alkyl halide?</a:t>
            </a:r>
            <a:endParaRPr lang="en-US" sz="7200" dirty="0">
              <a:latin typeface="Korinna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4948" r="66301" b="53340"/>
          <a:stretch/>
        </p:blipFill>
        <p:spPr>
          <a:xfrm>
            <a:off x="457200" y="4572000"/>
            <a:ext cx="3780691" cy="18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6755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3BFB1426-9F56-4EF4-91C8-55D890795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Primary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4807036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05B800-1AEC-4240-B7D5-D3A41D2F8B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Which of the following is a phenol?</a:t>
            </a:r>
            <a:endParaRPr lang="en-US" sz="7200" dirty="0">
              <a:latin typeface="Korinna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8518" t="-349" b="27622"/>
          <a:stretch/>
        </p:blipFill>
        <p:spPr>
          <a:xfrm>
            <a:off x="838200" y="4191000"/>
            <a:ext cx="2647950" cy="198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3682527"/>
            <a:ext cx="2166938" cy="24896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28600"/>
            <a:ext cx="19050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199" y="489324"/>
            <a:ext cx="2659997" cy="164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300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04DDFDA0-C3EE-48F4-BAF3-33714F8109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200" dirty="0">
              <a:latin typeface="Korinna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950" y="2000250"/>
            <a:ext cx="46101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1900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E2F37C9-A021-487E-94A7-2234E5D465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elements make up an Amine?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0784438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857500"/>
            <a:ext cx="8686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  <a:cs typeface="Arial" panose="020B0604020202020204" pitchFamily="34" charset="0"/>
              </a:rPr>
              <a:t>Alkyl Halides, Alcohols, and Phenols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CE1E63-D9BA-42DA-B9CD-3113F7227B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9BB8678A-E138-414A-AFC2-598B08B862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R-NH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2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, R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2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-NH, or R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3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-N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4188617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B2E5DC-2AE9-4F64-B6C0-2C223B322A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constitutes and Ether?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832752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A37C587E-9114-4840-BDFC-9C9EDCB144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R-O-R, an oxygen bonded to two separate Carbons.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3984033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5ADE43-DF0F-4933-BCF4-2394CBB7FF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the key component of a Nitrile group?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4101845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125391BF-9AF5-4C4B-B13E-78E276B1F8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The triple bond between a Carbon and a Nitrogen,   R-C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≡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N.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49888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2ED4A8-3E61-4701-9E8D-0F5C5FD25B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Which of the following has an ether?</a:t>
            </a:r>
            <a:endParaRPr lang="en-US" sz="7200" dirty="0">
              <a:latin typeface="Korinna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023" b="47080"/>
          <a:stretch/>
        </p:blipFill>
        <p:spPr>
          <a:xfrm>
            <a:off x="533400" y="304800"/>
            <a:ext cx="4307139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403" t="50000" r="6909"/>
          <a:stretch/>
        </p:blipFill>
        <p:spPr>
          <a:xfrm>
            <a:off x="7696200" y="4718504"/>
            <a:ext cx="3962400" cy="16156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718504"/>
            <a:ext cx="2692702" cy="1615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600" y="384780"/>
            <a:ext cx="2286000" cy="174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299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3BFB1426-9F56-4EF4-91C8-55D890795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200" dirty="0">
              <a:latin typeface="Korinna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088" y="1996405"/>
            <a:ext cx="7027824" cy="286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0491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05B800-1AEC-4240-B7D5-D3A41D2F8B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Which of the following is an amine?</a:t>
            </a:r>
            <a:endParaRPr lang="en-US" sz="7200" dirty="0">
              <a:latin typeface="Korinna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728085"/>
            <a:ext cx="2590800" cy="26426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388" b="16105"/>
          <a:stretch/>
        </p:blipFill>
        <p:spPr>
          <a:xfrm>
            <a:off x="7162800" y="304800"/>
            <a:ext cx="4495800" cy="20222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5400" y="3631983"/>
            <a:ext cx="27432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57713" r="1" b="16864"/>
          <a:stretch/>
        </p:blipFill>
        <p:spPr>
          <a:xfrm>
            <a:off x="609600" y="304800"/>
            <a:ext cx="281261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9082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04DDFDA0-C3EE-48F4-BAF3-33714F8109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200" dirty="0">
              <a:latin typeface="Korinna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943" y="1488084"/>
            <a:ext cx="3810113" cy="388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8489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E2F37C9-A021-487E-94A7-2234E5D465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a Carbonyl?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244797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857500"/>
            <a:ext cx="8686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  <a:cs typeface="Arial" panose="020B0604020202020204" pitchFamily="34" charset="0"/>
              </a:rPr>
              <a:t>Amines, Nitriles and Ethers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0A65F1-3F8E-45E8-9CAD-2F12902632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9BB8678A-E138-414A-AFC2-598B08B862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It is a C=O.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7891834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B2E5DC-2AE9-4F64-B6C0-2C223B322A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the difference between an ester and an ether?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0747871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A37C587E-9114-4840-BDFC-9C9EDCB144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An ester has a C=O and a C-O, while an ether only has a C-O.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6584652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5ADE43-DF0F-4933-BCF4-2394CBB7FF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the difference between an amide and an amine?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7816187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125391BF-9AF5-4C4B-B13E-78E276B1F8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An amide has a carbonyl group attached to the same carbon as the C-N.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922594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2ED4A8-3E61-4701-9E8D-0F5C5FD25B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Identify the functional group in the following.</a:t>
            </a:r>
            <a:endParaRPr lang="en-US" sz="7200" dirty="0">
              <a:latin typeface="Korinna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7654" r="60666" b="12963"/>
          <a:stretch/>
        </p:blipFill>
        <p:spPr>
          <a:xfrm>
            <a:off x="5143500" y="4572000"/>
            <a:ext cx="1905000" cy="206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7263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3BFB1426-9F56-4EF4-91C8-55D890795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Aldehyde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4645694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05B800-1AEC-4240-B7D5-D3A41D2F8B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Name the following functional group.</a:t>
            </a:r>
            <a:endParaRPr lang="en-US" sz="7200" dirty="0">
              <a:latin typeface="Korinna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2560" t="44482" b="346"/>
          <a:stretch/>
        </p:blipFill>
        <p:spPr>
          <a:xfrm>
            <a:off x="4648200" y="4724400"/>
            <a:ext cx="2895600" cy="183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5778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04DDFDA0-C3EE-48F4-BAF3-33714F8109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There are 2 amide groups.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2215943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E2F37C9-A021-487E-94A7-2234E5D465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the difference between a carboxylic acid and a an alcohol?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2258044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857500"/>
            <a:ext cx="8686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  <a:cs typeface="Arial" panose="020B0604020202020204" pitchFamily="34" charset="0"/>
              </a:rPr>
              <a:t>Carbonyls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F85A54-2F5D-4F52-BCA7-25D491AFD9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9BB8678A-E138-414A-AFC2-598B08B862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A carboxyl acid has a hydroxyl group and a carbonyl bonded to the same Carbon.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7902866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B2E5DC-2AE9-4F64-B6C0-2C223B322A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the difference between an aldehyde and a ketone?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843465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A37C587E-9114-4840-BDFC-9C9EDCB144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An aldehyde has a C=O at the end of an organic chain, whereas a ketone has a C=O that has to be bonded to at least two other carbons.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656097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5ADE43-DF0F-4933-BCF4-2394CBB7FF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an acid chloride?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5298376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125391BF-9AF5-4C4B-B13E-78E276B1F8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A carbonyl with an attached Cl.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44436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2ED4A8-3E61-4701-9E8D-0F5C5FD25B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Identify the ester.</a:t>
            </a:r>
            <a:endParaRPr lang="en-US" sz="7200" dirty="0">
              <a:latin typeface="Korinna" panose="020B060402020202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85800"/>
            <a:ext cx="4191000" cy="18469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632" y="685801"/>
            <a:ext cx="2304968" cy="1846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343400"/>
            <a:ext cx="3352800" cy="1786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6434" t="11739" r="33876" b="32609"/>
          <a:stretch/>
        </p:blipFill>
        <p:spPr>
          <a:xfrm>
            <a:off x="7704732" y="4343400"/>
            <a:ext cx="3572868" cy="178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8908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3BFB1426-9F56-4EF4-91C8-55D890795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200" dirty="0">
              <a:latin typeface="Korinna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562" y="1968881"/>
            <a:ext cx="5486876" cy="29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5697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05B800-1AEC-4240-B7D5-D3A41D2F8B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Which of the following is an aldehyde?</a:t>
            </a:r>
            <a:endParaRPr lang="en-US" sz="7200" dirty="0">
              <a:latin typeface="Korinna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3333" b="19999"/>
          <a:stretch/>
        </p:blipFill>
        <p:spPr>
          <a:xfrm>
            <a:off x="457200" y="457200"/>
            <a:ext cx="3810000" cy="152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24326"/>
            <a:ext cx="2438400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7824" y="4124326"/>
            <a:ext cx="24384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61487" t="19090" b="26855"/>
          <a:stretch/>
        </p:blipFill>
        <p:spPr>
          <a:xfrm>
            <a:off x="8106833" y="457200"/>
            <a:ext cx="3599391" cy="176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385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04DDFDA0-C3EE-48F4-BAF3-33714F8109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200" dirty="0">
              <a:latin typeface="Korinna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167" y="2247867"/>
            <a:ext cx="5905665" cy="236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6022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E2F37C9-A021-487E-94A7-2234E5D465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Identify the functional group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and order (1°, 2°, or 3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°).</a:t>
            </a:r>
            <a:endParaRPr lang="en-US" sz="6000" dirty="0">
              <a:latin typeface="Korinna" panose="020B0604020202020204"/>
            </a:endParaRPr>
          </a:p>
        </p:txBody>
      </p:sp>
      <p:pic>
        <p:nvPicPr>
          <p:cNvPr id="4098" name="Picture 2" descr="Image result for secondary alkyl hali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2" r="49167" b="13333"/>
          <a:stretch/>
        </p:blipFill>
        <p:spPr bwMode="auto">
          <a:xfrm>
            <a:off x="3771900" y="4648200"/>
            <a:ext cx="4648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08973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857500"/>
            <a:ext cx="8686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  <a:cs typeface="Arial" panose="020B0604020202020204" pitchFamily="34" charset="0"/>
              </a:rPr>
              <a:t>More Carbonyls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1D01AC-88BD-4C45-AF59-DCF86856C0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9BB8678A-E138-414A-AFC2-598B08B862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Secondary Alkyl Halide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9114221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B2E5DC-2AE9-4F64-B6C0-2C223B322A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Identify the functional group and order (1°, 2°, or 3°).</a:t>
            </a:r>
            <a:endParaRPr lang="en-US" sz="6000" dirty="0">
              <a:latin typeface="Korinna" panose="020B060402020202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2555" r="42061" b="33346"/>
          <a:stretch/>
        </p:blipFill>
        <p:spPr>
          <a:xfrm>
            <a:off x="4343400" y="4648200"/>
            <a:ext cx="3505200" cy="175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6917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A37C587E-9114-4840-BDFC-9C9EDCB144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Secondary Alcohol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3369112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5ADE43-DF0F-4933-BCF4-2394CBB7FF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Identify the functional group and order (1°, 2°, or 3°).</a:t>
            </a:r>
            <a:endParaRPr lang="en-US" sz="6000" dirty="0">
              <a:latin typeface="Korinna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0" y="46482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568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125391BF-9AF5-4C4B-B13E-78E276B1F8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Secondary Amine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8634419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2ED4A8-3E61-4701-9E8D-0F5C5FD25B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Identify the functional group and order (1°, 2°, or 3°).</a:t>
            </a:r>
            <a:endParaRPr lang="en-US" sz="6000" dirty="0">
              <a:latin typeface="Korinna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3517" r="50000" b="31756"/>
          <a:stretch/>
        </p:blipFill>
        <p:spPr>
          <a:xfrm>
            <a:off x="3800928" y="4800600"/>
            <a:ext cx="4590143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7131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3BFB1426-9F56-4EF4-91C8-55D890795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Tertiary Amine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1590828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2ED4A8-3E61-4701-9E8D-0F5C5FD25B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Identify the functional group and order (1°, 2°, or 3°).</a:t>
            </a:r>
            <a:endParaRPr lang="en-US" sz="6000" dirty="0">
              <a:latin typeface="Korinna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0000" b="7333"/>
          <a:stretch/>
        </p:blipFill>
        <p:spPr>
          <a:xfrm>
            <a:off x="4876800" y="4516628"/>
            <a:ext cx="2647950" cy="218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1806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3BFB1426-9F56-4EF4-91C8-55D890795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There are 2 secondary alcohols, a tertiary alcohol and a secondary amine. 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6237251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E2F37C9-A021-487E-94A7-2234E5D465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Identify the functional groups in the following.</a:t>
            </a:r>
            <a:endParaRPr lang="en-US" sz="7200" dirty="0">
              <a:latin typeface="Korinna" panose="020B060402020202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06" y="4648200"/>
            <a:ext cx="4145387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3072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857500"/>
            <a:ext cx="8686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  <a:cs typeface="Arial" panose="020B0604020202020204" pitchFamily="34" charset="0"/>
              </a:rPr>
              <a:t>Identifying Functional Group Order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1B1598-FC82-4067-9127-A960226C4E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9BB8678A-E138-414A-AFC2-598B08B862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There is an alcohol, a carboxylic acid, and an alkyl halide.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8657825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B2E5DC-2AE9-4F64-B6C0-2C223B322A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Identify the functional groups in the following.</a:t>
            </a:r>
            <a:endParaRPr lang="en-US" sz="7200" dirty="0">
              <a:latin typeface="Korinna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4800600"/>
            <a:ext cx="25908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3199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A37C587E-9114-4840-BDFC-9C9EDCB144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There are 2 ketones.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92619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5ADE43-DF0F-4933-BCF4-2394CBB7FF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Identify the functional groups in the following.</a:t>
            </a:r>
            <a:endParaRPr lang="en-US" sz="7200" dirty="0">
              <a:latin typeface="Korinna" panose="020B060402020202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637" y="4648200"/>
            <a:ext cx="7324725" cy="197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9680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125391BF-9AF5-4C4B-B13E-78E276B1F8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There is a phenol, an ether, and an amide.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Bonus: alkene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7144821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2ED4A8-3E61-4701-9E8D-0F5C5FD25B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Identify the functional groups in the following.</a:t>
            </a:r>
            <a:endParaRPr lang="en-US" sz="7200" dirty="0">
              <a:latin typeface="Korinna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000"/>
          <a:stretch/>
        </p:blipFill>
        <p:spPr>
          <a:xfrm>
            <a:off x="4533900" y="4648200"/>
            <a:ext cx="3124200" cy="18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7743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3BFB1426-9F56-4EF4-91C8-55D890795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There are 2 alcohols, an amide, and an alkyl halide.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9017557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05B800-1AEC-4240-B7D5-D3A41D2F8B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Identify the functional groups in the following.</a:t>
            </a:r>
            <a:endParaRPr lang="en-US" sz="7200" dirty="0">
              <a:latin typeface="Korinna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106" y="4572000"/>
            <a:ext cx="3633788" cy="207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9644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04DDFDA0-C3EE-48F4-BAF3-33714F8109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There is a phenol, 2 ketones, 4 alcohols, an amine and an amide.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1335242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26" name="Picture 2" descr="https://i.ytimg.com/vi/2QS6G8ifPJU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857500"/>
            <a:ext cx="8686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  <a:cs typeface="Arial" panose="020B0604020202020204" pitchFamily="34" charset="0"/>
              </a:rPr>
              <a:t>Identifying Multiple Functional Groups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FEE400-E502-4949-814B-0074874298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2119"/>
            <a:ext cx="11506200" cy="59737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type of functional group is involved in peptide bonds?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</a:endParaRPr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9220200" y="6096000"/>
            <a:ext cx="1447800" cy="762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2119"/>
            <a:ext cx="11125200" cy="59737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Amides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</a:endParaRPr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10668000" y="5943600"/>
            <a:ext cx="1524000" cy="9144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3273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hlinkClick r:id="rId3" action="ppaction://hlinksldjump"/>
          </p:cNvPr>
          <p:cNvSpPr/>
          <p:nvPr/>
        </p:nvSpPr>
        <p:spPr>
          <a:xfrm>
            <a:off x="11111" y="2254425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200</a:t>
            </a: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11112" y="3406775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300</a:t>
            </a:r>
          </a:p>
        </p:txBody>
      </p: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11111" y="4558507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400</a:t>
            </a:r>
          </a:p>
        </p:txBody>
      </p:sp>
      <p:sp>
        <p:nvSpPr>
          <p:cNvPr id="28" name="Rectangle 27">
            <a:hlinkClick r:id="rId6" action="ppaction://hlinksldjump"/>
          </p:cNvPr>
          <p:cNvSpPr/>
          <p:nvPr/>
        </p:nvSpPr>
        <p:spPr>
          <a:xfrm>
            <a:off x="11112" y="5710238"/>
            <a:ext cx="2022476" cy="1147762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500</a:t>
            </a:r>
          </a:p>
        </p:txBody>
      </p:sp>
      <p:sp>
        <p:nvSpPr>
          <p:cNvPr id="29" name="Rectangle 28">
            <a:hlinkClick r:id="rId7" action="ppaction://hlinksldjump"/>
          </p:cNvPr>
          <p:cNvSpPr/>
          <p:nvPr/>
        </p:nvSpPr>
        <p:spPr>
          <a:xfrm>
            <a:off x="8140457" y="5705856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500</a:t>
            </a:r>
          </a:p>
        </p:txBody>
      </p:sp>
      <p:sp>
        <p:nvSpPr>
          <p:cNvPr id="30" name="Rectangle 29">
            <a:hlinkClick r:id="rId8" action="ppaction://hlinksldjump"/>
          </p:cNvPr>
          <p:cNvSpPr/>
          <p:nvPr/>
        </p:nvSpPr>
        <p:spPr>
          <a:xfrm>
            <a:off x="6108188" y="5705856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500</a:t>
            </a:r>
          </a:p>
        </p:txBody>
      </p:sp>
      <p:sp>
        <p:nvSpPr>
          <p:cNvPr id="31" name="Rectangle 30">
            <a:hlinkClick r:id="rId9" action="ppaction://hlinksldjump"/>
          </p:cNvPr>
          <p:cNvSpPr/>
          <p:nvPr/>
        </p:nvSpPr>
        <p:spPr>
          <a:xfrm>
            <a:off x="4075912" y="5710238"/>
            <a:ext cx="2020089" cy="1147762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500</a:t>
            </a:r>
          </a:p>
        </p:txBody>
      </p:sp>
      <p:sp>
        <p:nvSpPr>
          <p:cNvPr id="32" name="Rectangle 31">
            <a:hlinkClick r:id="rId10" action="ppaction://hlinksldjump"/>
          </p:cNvPr>
          <p:cNvSpPr/>
          <p:nvPr/>
        </p:nvSpPr>
        <p:spPr>
          <a:xfrm>
            <a:off x="2046278" y="5710238"/>
            <a:ext cx="2020110" cy="1147762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500</a:t>
            </a:r>
          </a:p>
        </p:txBody>
      </p:sp>
      <p:sp>
        <p:nvSpPr>
          <p:cNvPr id="38" name="Rectangle 37">
            <a:hlinkClick r:id="rId11" action="ppaction://hlinksldjump"/>
          </p:cNvPr>
          <p:cNvSpPr/>
          <p:nvPr/>
        </p:nvSpPr>
        <p:spPr>
          <a:xfrm>
            <a:off x="2045565" y="4558507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400</a:t>
            </a:r>
          </a:p>
        </p:txBody>
      </p:sp>
      <p:sp>
        <p:nvSpPr>
          <p:cNvPr id="39" name="Rectangle 38">
            <a:hlinkClick r:id="rId12" action="ppaction://hlinksldjump"/>
          </p:cNvPr>
          <p:cNvSpPr/>
          <p:nvPr/>
        </p:nvSpPr>
        <p:spPr>
          <a:xfrm>
            <a:off x="4073627" y="4557062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400</a:t>
            </a:r>
          </a:p>
        </p:txBody>
      </p:sp>
      <p:sp>
        <p:nvSpPr>
          <p:cNvPr id="40" name="Rectangle 39">
            <a:hlinkClick r:id="rId13" action="ppaction://hlinksldjump"/>
          </p:cNvPr>
          <p:cNvSpPr/>
          <p:nvPr/>
        </p:nvSpPr>
        <p:spPr>
          <a:xfrm>
            <a:off x="2045564" y="3408951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300</a:t>
            </a:r>
          </a:p>
        </p:txBody>
      </p:sp>
      <p:sp>
        <p:nvSpPr>
          <p:cNvPr id="41" name="Rectangle 40">
            <a:hlinkClick r:id="rId14" action="ppaction://hlinksldjump"/>
          </p:cNvPr>
          <p:cNvSpPr/>
          <p:nvPr/>
        </p:nvSpPr>
        <p:spPr>
          <a:xfrm>
            <a:off x="6109738" y="4552748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400</a:t>
            </a:r>
          </a:p>
        </p:txBody>
      </p:sp>
      <p:sp>
        <p:nvSpPr>
          <p:cNvPr id="42" name="Rectangle 41">
            <a:hlinkClick r:id="rId15" action="ppaction://hlinksldjump"/>
          </p:cNvPr>
          <p:cNvSpPr/>
          <p:nvPr/>
        </p:nvSpPr>
        <p:spPr>
          <a:xfrm>
            <a:off x="4073627" y="3405640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300</a:t>
            </a:r>
          </a:p>
        </p:txBody>
      </p:sp>
      <p:sp>
        <p:nvSpPr>
          <p:cNvPr id="43" name="Rectangle 42">
            <a:hlinkClick r:id="rId16" action="ppaction://hlinksldjump"/>
          </p:cNvPr>
          <p:cNvSpPr/>
          <p:nvPr/>
        </p:nvSpPr>
        <p:spPr>
          <a:xfrm>
            <a:off x="2045160" y="2254824"/>
            <a:ext cx="2020824" cy="1147763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200</a:t>
            </a:r>
          </a:p>
        </p:txBody>
      </p:sp>
      <p:sp>
        <p:nvSpPr>
          <p:cNvPr id="44" name="Rectangle 43">
            <a:hlinkClick r:id="rId17" action="ppaction://hlinksldjump"/>
          </p:cNvPr>
          <p:cNvSpPr/>
          <p:nvPr/>
        </p:nvSpPr>
        <p:spPr>
          <a:xfrm>
            <a:off x="6109737" y="3403195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300</a:t>
            </a:r>
          </a:p>
        </p:txBody>
      </p:sp>
      <p:sp>
        <p:nvSpPr>
          <p:cNvPr id="45" name="Rectangle 44">
            <a:hlinkClick r:id="rId18" action="ppaction://hlinksldjump"/>
          </p:cNvPr>
          <p:cNvSpPr/>
          <p:nvPr/>
        </p:nvSpPr>
        <p:spPr>
          <a:xfrm>
            <a:off x="8140457" y="4557062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400</a:t>
            </a:r>
          </a:p>
        </p:txBody>
      </p:sp>
      <p:sp>
        <p:nvSpPr>
          <p:cNvPr id="46" name="Rectangle 45">
            <a:hlinkClick r:id="rId19" action="ppaction://hlinksldjump"/>
          </p:cNvPr>
          <p:cNvSpPr/>
          <p:nvPr/>
        </p:nvSpPr>
        <p:spPr>
          <a:xfrm>
            <a:off x="10171176" y="5705856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500</a:t>
            </a:r>
          </a:p>
        </p:txBody>
      </p:sp>
      <p:sp>
        <p:nvSpPr>
          <p:cNvPr id="47" name="Rectangle 46">
            <a:hlinkClick r:id="rId20" action="ppaction://hlinksldjump"/>
          </p:cNvPr>
          <p:cNvSpPr/>
          <p:nvPr/>
        </p:nvSpPr>
        <p:spPr>
          <a:xfrm>
            <a:off x="10171176" y="4552748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400</a:t>
            </a:r>
          </a:p>
        </p:txBody>
      </p:sp>
      <p:sp>
        <p:nvSpPr>
          <p:cNvPr id="48" name="Rectangle 47">
            <a:hlinkClick r:id="rId21" action="ppaction://hlinksldjump"/>
          </p:cNvPr>
          <p:cNvSpPr/>
          <p:nvPr/>
        </p:nvSpPr>
        <p:spPr>
          <a:xfrm>
            <a:off x="11111" y="1110058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100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1111" y="-42189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Alkyl Halides, Alcohols and Phenols</a:t>
            </a:r>
          </a:p>
        </p:txBody>
      </p:sp>
      <p:sp>
        <p:nvSpPr>
          <p:cNvPr id="51" name="Rectangle 50">
            <a:hlinkClick r:id="rId22" action="ppaction://hlinksldjump"/>
          </p:cNvPr>
          <p:cNvSpPr/>
          <p:nvPr/>
        </p:nvSpPr>
        <p:spPr>
          <a:xfrm>
            <a:off x="2045564" y="1111161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100</a:t>
            </a:r>
          </a:p>
        </p:txBody>
      </p:sp>
      <p:sp>
        <p:nvSpPr>
          <p:cNvPr id="52" name="Rectangle 51">
            <a:hlinkClick r:id="rId23" action="ppaction://hlinksldjump"/>
          </p:cNvPr>
          <p:cNvSpPr/>
          <p:nvPr/>
        </p:nvSpPr>
        <p:spPr>
          <a:xfrm>
            <a:off x="4073627" y="1107386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100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073627" y="-43100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Carbonyls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045564" y="-43100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Amines, Nitriles, and Ethers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</a:endParaRPr>
          </a:p>
        </p:txBody>
      </p:sp>
      <p:sp>
        <p:nvSpPr>
          <p:cNvPr id="55" name="Rectangle 54">
            <a:hlinkClick r:id="rId24" action="ppaction://hlinksldjump"/>
          </p:cNvPr>
          <p:cNvSpPr/>
          <p:nvPr/>
        </p:nvSpPr>
        <p:spPr>
          <a:xfrm>
            <a:off x="4074341" y="2253186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200</a:t>
            </a:r>
          </a:p>
        </p:txBody>
      </p:sp>
      <p:sp>
        <p:nvSpPr>
          <p:cNvPr id="56" name="Rectangle 55">
            <a:hlinkClick r:id="rId25" action="ppaction://hlinksldjump"/>
          </p:cNvPr>
          <p:cNvSpPr/>
          <p:nvPr/>
        </p:nvSpPr>
        <p:spPr>
          <a:xfrm>
            <a:off x="6107227" y="1113191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100</a:t>
            </a:r>
          </a:p>
        </p:txBody>
      </p:sp>
      <p:sp>
        <p:nvSpPr>
          <p:cNvPr id="57" name="Rectangle 56">
            <a:hlinkClick r:id="rId26" action="ppaction://hlinksldjump"/>
          </p:cNvPr>
          <p:cNvSpPr/>
          <p:nvPr/>
        </p:nvSpPr>
        <p:spPr>
          <a:xfrm>
            <a:off x="6107227" y="2252634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200</a:t>
            </a:r>
          </a:p>
        </p:txBody>
      </p:sp>
      <p:sp>
        <p:nvSpPr>
          <p:cNvPr id="58" name="Rectangle 57">
            <a:hlinkClick r:id="rId27" action="ppaction://hlinksldjump"/>
          </p:cNvPr>
          <p:cNvSpPr/>
          <p:nvPr/>
        </p:nvSpPr>
        <p:spPr>
          <a:xfrm>
            <a:off x="8142467" y="1112577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100</a:t>
            </a:r>
          </a:p>
        </p:txBody>
      </p:sp>
      <p:sp>
        <p:nvSpPr>
          <p:cNvPr id="59" name="Rectangle 58"/>
          <p:cNvSpPr/>
          <p:nvPr/>
        </p:nvSpPr>
        <p:spPr>
          <a:xfrm>
            <a:off x="8141084" y="-43100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Identifying Functional Group Order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107227" y="-42609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More Carbonyls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</a:endParaRPr>
          </a:p>
        </p:txBody>
      </p:sp>
      <p:sp>
        <p:nvSpPr>
          <p:cNvPr id="61" name="Rectangle 60">
            <a:hlinkClick r:id="rId28" action="ppaction://hlinksldjump"/>
          </p:cNvPr>
          <p:cNvSpPr/>
          <p:nvPr/>
        </p:nvSpPr>
        <p:spPr>
          <a:xfrm>
            <a:off x="10171176" y="-42646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Identifying Multiple Functional Groups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</a:endParaRPr>
          </a:p>
        </p:txBody>
      </p:sp>
      <p:sp>
        <p:nvSpPr>
          <p:cNvPr id="62" name="Rectangle 61">
            <a:hlinkClick r:id="rId29" action="ppaction://hlinksldjump"/>
          </p:cNvPr>
          <p:cNvSpPr/>
          <p:nvPr/>
        </p:nvSpPr>
        <p:spPr>
          <a:xfrm>
            <a:off x="10171176" y="1112577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100</a:t>
            </a:r>
          </a:p>
        </p:txBody>
      </p:sp>
      <p:sp>
        <p:nvSpPr>
          <p:cNvPr id="63" name="Rectangle 62">
            <a:hlinkClick r:id="rId30" action="ppaction://hlinksldjump"/>
          </p:cNvPr>
          <p:cNvSpPr/>
          <p:nvPr/>
        </p:nvSpPr>
        <p:spPr>
          <a:xfrm>
            <a:off x="8141084" y="2254465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200</a:t>
            </a:r>
          </a:p>
        </p:txBody>
      </p:sp>
      <p:sp>
        <p:nvSpPr>
          <p:cNvPr id="64" name="Rectangle 63">
            <a:hlinkClick r:id="rId31" action="ppaction://hlinksldjump"/>
          </p:cNvPr>
          <p:cNvSpPr/>
          <p:nvPr/>
        </p:nvSpPr>
        <p:spPr>
          <a:xfrm>
            <a:off x="8142467" y="3406005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4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300</a:t>
            </a:r>
          </a:p>
        </p:txBody>
      </p:sp>
      <p:sp>
        <p:nvSpPr>
          <p:cNvPr id="65" name="Rectangle 64">
            <a:hlinkClick r:id="rId32" action="ppaction://hlinksldjump"/>
          </p:cNvPr>
          <p:cNvSpPr/>
          <p:nvPr/>
        </p:nvSpPr>
        <p:spPr>
          <a:xfrm>
            <a:off x="10171176" y="3403195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300</a:t>
            </a:r>
          </a:p>
        </p:txBody>
      </p:sp>
      <p:sp>
        <p:nvSpPr>
          <p:cNvPr id="66" name="Rectangle 65">
            <a:hlinkClick r:id="rId33" action="ppaction://hlinksldjump"/>
          </p:cNvPr>
          <p:cNvSpPr/>
          <p:nvPr/>
        </p:nvSpPr>
        <p:spPr>
          <a:xfrm>
            <a:off x="10171176" y="2252844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200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-4796" y="5704892"/>
            <a:ext cx="12268200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-4796" y="4552748"/>
            <a:ext cx="12268200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-26873" y="3403195"/>
            <a:ext cx="12268200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-4796" y="2262202"/>
            <a:ext cx="12268200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0" y="1113191"/>
            <a:ext cx="12268200" cy="0"/>
          </a:xfrm>
          <a:prstGeom prst="line">
            <a:avLst/>
          </a:prstGeom>
          <a:ln w="825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97520" y="-43100"/>
            <a:ext cx="0" cy="701040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134223" y="-43100"/>
            <a:ext cx="0" cy="701040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2180094" y="-43100"/>
            <a:ext cx="0" cy="701040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0161281" y="-43100"/>
            <a:ext cx="0" cy="701040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072128" y="-43100"/>
            <a:ext cx="0" cy="701040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-6625" y="0"/>
            <a:ext cx="0" cy="701040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41126" y="-43100"/>
            <a:ext cx="0" cy="701040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1" grpId="0" animBg="1"/>
      <p:bldP spid="52" grpId="0" animBg="1"/>
      <p:bldP spid="55" grpId="0" animBg="1"/>
      <p:bldP spid="56" grpId="0" animBg="1"/>
      <p:bldP spid="57" grpId="0" animBg="1"/>
      <p:bldP spid="58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E2F37C9-A021-487E-94A7-2234E5D465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type of elements are alkyl halides composed of?</a:t>
            </a:r>
            <a:endParaRPr lang="en-US" sz="7200" dirty="0">
              <a:latin typeface="Korinna" panose="020B0604020202020204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4300</TotalTime>
  <Words>642</Words>
  <Application>Microsoft Office PowerPoint</Application>
  <PresentationFormat>Widescreen</PresentationFormat>
  <Paragraphs>102</Paragraphs>
  <Slides>71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6" baseType="lpstr">
      <vt:lpstr>Calibri</vt:lpstr>
      <vt:lpstr>Arial</vt:lpstr>
      <vt:lpstr>Impact</vt:lpstr>
      <vt:lpstr>Korinna</vt:lpstr>
      <vt:lpstr>Office Theme</vt:lpstr>
      <vt:lpstr>PowerPoint Presentation</vt:lpstr>
      <vt:lpstr>Alkyl Halides, Alcohols, and Phenols</vt:lpstr>
      <vt:lpstr>Amines, Nitriles and Ethers</vt:lpstr>
      <vt:lpstr>Carbonyls</vt:lpstr>
      <vt:lpstr>More Carbonyls</vt:lpstr>
      <vt:lpstr>Identifying Functional Group Order</vt:lpstr>
      <vt:lpstr>Identifying Multiple Functional Groups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type of functional group is involved in peptide bonds?</vt:lpstr>
      <vt:lpstr>Amides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Connor</dc:creator>
  <cp:lastModifiedBy>Windows User</cp:lastModifiedBy>
  <cp:revision>108</cp:revision>
  <dcterms:created xsi:type="dcterms:W3CDTF">2013-04-12T01:53:39Z</dcterms:created>
  <dcterms:modified xsi:type="dcterms:W3CDTF">2019-09-17T09:38:13Z</dcterms:modified>
</cp:coreProperties>
</file>