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Bebas Neue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Della Respira" panose="020B0604020202020204" charset="0"/>
      <p:regular r:id="rId50"/>
    </p:embeddedFont>
    <p:embeddedFont>
      <p:font typeface="Montserrat" panose="000005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3844" autoAdjust="0"/>
  </p:normalViewPr>
  <p:slideViewPr>
    <p:cSldViewPr snapToGrid="0">
      <p:cViewPr varScale="1">
        <p:scale>
          <a:sx n="106" d="100"/>
          <a:sy n="106" d="100"/>
        </p:scale>
        <p:origin x="73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Ignore Oxygen and continue calculating the IHD.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IHD = 5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Ignore O, take away 1 H for each N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3*2=6 and 4*2 = 8    6+8 = 14 or 7IHD </a:t>
            </a:r>
            <a:r>
              <a:rPr lang="en-US" dirty="0" err="1"/>
              <a:t>bc</a:t>
            </a:r>
            <a:r>
              <a:rPr lang="en-US" dirty="0"/>
              <a:t> 7 pairs of H2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IHD= 7 or 14 H’s deficient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s character means higher acidity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acid was </a:t>
            </a:r>
            <a:r>
              <a:rPr lang="en-US"/>
              <a:t>a weak acid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Will contribute negatively to Gibbs free energy and thus favor product formation at equilibrium.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Electronic effects transmitted through bonds, comes from a group, the effect decreases as the distance from the group becomes larger.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Products/Reactant concentrations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Boat conformation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 equatorial position, not axial.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Equatorial down bond becomes axial down. Axial up bond becomes equatorial up.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 a chair flip so the sec-butyl group will be in an equatorial up position and Chlorine will be in the axial down position.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60 degrees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Eclipsed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Cyclopropane has most, cyclohexane has least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4,1,2,3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834a636a1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834a636a1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pentyne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834a636a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834a636a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Cis-2,3-dichlorobutane</a:t>
            </a: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834a636a1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834a636a1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1-cyclobutyl-4-methyl-2-pentyne</a:t>
            </a: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34a636a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34a636a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2,3,5-trimethyl-4-propylheptane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834a636a1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834a636a1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834a636a1_1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834a636a1_1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Lewis Acid, are positive, but electron loving want to take electrons.</a:t>
            </a: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7834a636a1_1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7834a636a1_1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Inversley</a:t>
            </a:r>
            <a:r>
              <a:rPr lang="en-US" dirty="0"/>
              <a:t> related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acid is a weak acid, would have a low Ka value.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carboxylic acids with more than 1 carbon are insoluble in water. Can be soluble in aq. NaOH.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HCl, HBr, HI, H2SO4, HNO3, HClO3, HClO4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CnH2n+2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13" name="Google Shape;113;p5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6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0" name="Google Shape;120;p6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022537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2"/>
          </p:nvPr>
        </p:nvSpPr>
        <p:spPr>
          <a:xfrm>
            <a:off x="4804636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485311" y="484852"/>
            <a:ext cx="8177442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572720" y="572673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1917802" y="572673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262884" y="572673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4607967" y="572673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5953049" y="572673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7298131" y="572673"/>
            <a:ext cx="1265739" cy="4018309"/>
            <a:chOff x="7319696" y="572684"/>
            <a:chExt cx="1251349" cy="4018309"/>
          </a:xfrm>
        </p:grpSpPr>
        <p:sp>
          <p:nvSpPr>
            <p:cNvPr id="180" name="Google Shape;180;p9"/>
            <p:cNvSpPr/>
            <p:nvPr/>
          </p:nvSpPr>
          <p:spPr>
            <a:xfrm>
              <a:off x="73196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3196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196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3196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3196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196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notesSlide" Target="../notesSlides/notes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bebas-neu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1001fonts.com/della-respira-font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5"/>
          <p:cNvGrpSpPr/>
          <p:nvPr/>
        </p:nvGrpSpPr>
        <p:grpSpPr>
          <a:xfrm>
            <a:off x="1685054" y="1701955"/>
            <a:ext cx="5633635" cy="1588540"/>
            <a:chOff x="1685054" y="1701955"/>
            <a:chExt cx="5633635" cy="1588540"/>
          </a:xfrm>
        </p:grpSpPr>
        <p:sp>
          <p:nvSpPr>
            <p:cNvPr id="220" name="Google Shape;220;p15"/>
            <p:cNvSpPr/>
            <p:nvPr/>
          </p:nvSpPr>
          <p:spPr>
            <a:xfrm>
              <a:off x="1685054" y="1701955"/>
              <a:ext cx="5633635" cy="1588540"/>
            </a:xfrm>
            <a:custGeom>
              <a:avLst/>
              <a:gdLst/>
              <a:ahLst/>
              <a:cxnLst/>
              <a:rect l="l" t="t" r="r" b="b"/>
              <a:pathLst>
                <a:path w="11497214" h="3241918" extrusionOk="0">
                  <a:moveTo>
                    <a:pt x="787024" y="2781311"/>
                  </a:moveTo>
                  <a:cubicBezTo>
                    <a:pt x="786661" y="2828882"/>
                    <a:pt x="747700" y="2867155"/>
                    <a:pt x="700002" y="2866794"/>
                  </a:cubicBezTo>
                  <a:cubicBezTo>
                    <a:pt x="699776" y="2866794"/>
                    <a:pt x="699550" y="2866785"/>
                    <a:pt x="699323" y="2866785"/>
                  </a:cubicBezTo>
                  <a:lnTo>
                    <a:pt x="503353" y="2866785"/>
                  </a:lnTo>
                  <a:cubicBezTo>
                    <a:pt x="455659" y="2867516"/>
                    <a:pt x="416397" y="2829556"/>
                    <a:pt x="415659" y="2781986"/>
                  </a:cubicBezTo>
                  <a:cubicBezTo>
                    <a:pt x="415656" y="2781767"/>
                    <a:pt x="415654" y="2781539"/>
                    <a:pt x="415652" y="2781311"/>
                  </a:cubicBezTo>
                  <a:lnTo>
                    <a:pt x="415652" y="1920782"/>
                  </a:lnTo>
                  <a:lnTo>
                    <a:pt x="0" y="1920782"/>
                  </a:lnTo>
                  <a:lnTo>
                    <a:pt x="0" y="3005822"/>
                  </a:lnTo>
                  <a:cubicBezTo>
                    <a:pt x="-158" y="3135115"/>
                    <a:pt x="104803" y="3240048"/>
                    <a:pt x="234440" y="3240210"/>
                  </a:cubicBezTo>
                  <a:cubicBezTo>
                    <a:pt x="234789" y="3240210"/>
                    <a:pt x="235139" y="3240210"/>
                    <a:pt x="235488" y="3240210"/>
                  </a:cubicBezTo>
                  <a:lnTo>
                    <a:pt x="983090" y="3240210"/>
                  </a:lnTo>
                  <a:cubicBezTo>
                    <a:pt x="1112727" y="3240789"/>
                    <a:pt x="1218283" y="3136445"/>
                    <a:pt x="1218864" y="3007152"/>
                  </a:cubicBezTo>
                  <a:cubicBezTo>
                    <a:pt x="1218864" y="3006715"/>
                    <a:pt x="1218864" y="3006268"/>
                    <a:pt x="1218864" y="3005822"/>
                  </a:cubicBezTo>
                  <a:lnTo>
                    <a:pt x="1218864" y="0"/>
                  </a:lnTo>
                  <a:lnTo>
                    <a:pt x="787024" y="0"/>
                  </a:lnTo>
                  <a:close/>
                  <a:moveTo>
                    <a:pt x="1842198" y="0"/>
                  </a:moveTo>
                  <a:cubicBezTo>
                    <a:pt x="1604139" y="0"/>
                    <a:pt x="1413120" y="110926"/>
                    <a:pt x="1413120" y="248728"/>
                  </a:cubicBezTo>
                  <a:lnTo>
                    <a:pt x="1413120" y="2969733"/>
                  </a:lnTo>
                  <a:cubicBezTo>
                    <a:pt x="1413120" y="3107535"/>
                    <a:pt x="1521199" y="3240210"/>
                    <a:pt x="1758972" y="3240210"/>
                  </a:cubicBezTo>
                  <a:lnTo>
                    <a:pt x="2567041" y="3240210"/>
                  </a:lnTo>
                  <a:lnTo>
                    <a:pt x="2567041" y="2866500"/>
                  </a:lnTo>
                  <a:lnTo>
                    <a:pt x="1954657" y="2866500"/>
                  </a:lnTo>
                  <a:cubicBezTo>
                    <a:pt x="1893285" y="2866500"/>
                    <a:pt x="1843531" y="2816878"/>
                    <a:pt x="1843531" y="2755669"/>
                  </a:cubicBezTo>
                  <a:cubicBezTo>
                    <a:pt x="1843531" y="2755546"/>
                    <a:pt x="1843531" y="2755413"/>
                    <a:pt x="1843531" y="2755289"/>
                  </a:cubicBezTo>
                  <a:lnTo>
                    <a:pt x="1843531" y="2409216"/>
                  </a:lnTo>
                  <a:cubicBezTo>
                    <a:pt x="1843474" y="2348008"/>
                    <a:pt x="1893190" y="2298347"/>
                    <a:pt x="1954562" y="2298290"/>
                  </a:cubicBezTo>
                  <a:cubicBezTo>
                    <a:pt x="1954590" y="2298290"/>
                    <a:pt x="1954628" y="2298290"/>
                    <a:pt x="1954657" y="2298290"/>
                  </a:cubicBezTo>
                  <a:lnTo>
                    <a:pt x="2567041" y="2298290"/>
                  </a:lnTo>
                  <a:lnTo>
                    <a:pt x="2567041" y="1928475"/>
                  </a:lnTo>
                  <a:lnTo>
                    <a:pt x="1961608" y="1928475"/>
                  </a:lnTo>
                  <a:cubicBezTo>
                    <a:pt x="1896294" y="1928370"/>
                    <a:pt x="1843426" y="1875471"/>
                    <a:pt x="1843531" y="1810331"/>
                  </a:cubicBezTo>
                  <a:cubicBezTo>
                    <a:pt x="1843531" y="1810265"/>
                    <a:pt x="1843531" y="1810208"/>
                    <a:pt x="1843531" y="1810141"/>
                  </a:cubicBezTo>
                  <a:lnTo>
                    <a:pt x="1843531" y="1441655"/>
                  </a:lnTo>
                  <a:cubicBezTo>
                    <a:pt x="1843322" y="1376514"/>
                    <a:pt x="1896104" y="1323530"/>
                    <a:pt x="1961418" y="1323321"/>
                  </a:cubicBezTo>
                  <a:cubicBezTo>
                    <a:pt x="1961485" y="1323321"/>
                    <a:pt x="1961542" y="1323321"/>
                    <a:pt x="1961608" y="1323321"/>
                  </a:cubicBezTo>
                  <a:lnTo>
                    <a:pt x="2566850" y="1323321"/>
                  </a:lnTo>
                  <a:lnTo>
                    <a:pt x="2566850" y="0"/>
                  </a:lnTo>
                  <a:close/>
                  <a:moveTo>
                    <a:pt x="10513457" y="1364824"/>
                  </a:moveTo>
                  <a:lnTo>
                    <a:pt x="10513457" y="1905397"/>
                  </a:lnTo>
                  <a:lnTo>
                    <a:pt x="10214836" y="1905397"/>
                  </a:lnTo>
                  <a:cubicBezTo>
                    <a:pt x="10172367" y="1905397"/>
                    <a:pt x="10138657" y="1865034"/>
                    <a:pt x="10138657" y="1814890"/>
                  </a:cubicBezTo>
                  <a:lnTo>
                    <a:pt x="10138657" y="0"/>
                  </a:lnTo>
                  <a:lnTo>
                    <a:pt x="9727005" y="0"/>
                  </a:lnTo>
                  <a:lnTo>
                    <a:pt x="9727005" y="1923821"/>
                  </a:lnTo>
                  <a:cubicBezTo>
                    <a:pt x="9727005" y="2115377"/>
                    <a:pt x="9878411" y="2269704"/>
                    <a:pt x="10066478" y="2269704"/>
                  </a:cubicBezTo>
                  <a:lnTo>
                    <a:pt x="10514029" y="2269704"/>
                  </a:lnTo>
                  <a:lnTo>
                    <a:pt x="10514029" y="2793658"/>
                  </a:lnTo>
                  <a:cubicBezTo>
                    <a:pt x="10514029" y="2825568"/>
                    <a:pt x="10480701" y="2850640"/>
                    <a:pt x="10439184" y="2850640"/>
                  </a:cubicBezTo>
                  <a:lnTo>
                    <a:pt x="10081523" y="2850640"/>
                  </a:lnTo>
                  <a:lnTo>
                    <a:pt x="10081523" y="3240020"/>
                  </a:lnTo>
                  <a:lnTo>
                    <a:pt x="10572877" y="3240020"/>
                  </a:lnTo>
                  <a:cubicBezTo>
                    <a:pt x="10758469" y="3240020"/>
                    <a:pt x="10907874" y="3132323"/>
                    <a:pt x="10907874" y="2998509"/>
                  </a:cubicBezTo>
                  <a:lnTo>
                    <a:pt x="10907874" y="0"/>
                  </a:lnTo>
                  <a:lnTo>
                    <a:pt x="10514029" y="0"/>
                  </a:lnTo>
                  <a:close/>
                  <a:moveTo>
                    <a:pt x="11112605" y="0"/>
                  </a:moveTo>
                  <a:lnTo>
                    <a:pt x="11112605" y="2269799"/>
                  </a:lnTo>
                  <a:lnTo>
                    <a:pt x="11497214" y="2269799"/>
                  </a:lnTo>
                  <a:lnTo>
                    <a:pt x="11497214" y="0"/>
                  </a:lnTo>
                  <a:close/>
                  <a:moveTo>
                    <a:pt x="8024406" y="2116801"/>
                  </a:moveTo>
                  <a:cubicBezTo>
                    <a:pt x="8100585" y="2040825"/>
                    <a:pt x="8146768" y="2012999"/>
                    <a:pt x="8146768" y="1924106"/>
                  </a:cubicBezTo>
                  <a:lnTo>
                    <a:pt x="8146768" y="292035"/>
                  </a:lnTo>
                  <a:cubicBezTo>
                    <a:pt x="8146768" y="130205"/>
                    <a:pt x="7989268" y="0"/>
                    <a:pt x="7793584" y="0"/>
                  </a:cubicBezTo>
                  <a:lnTo>
                    <a:pt x="6958281" y="0"/>
                  </a:lnTo>
                  <a:lnTo>
                    <a:pt x="6958281" y="3240210"/>
                  </a:lnTo>
                  <a:lnTo>
                    <a:pt x="7355079" y="3240210"/>
                  </a:lnTo>
                  <a:lnTo>
                    <a:pt x="7355079" y="2291168"/>
                  </a:lnTo>
                  <a:lnTo>
                    <a:pt x="7583044" y="2291168"/>
                  </a:lnTo>
                  <a:cubicBezTo>
                    <a:pt x="7682553" y="2298765"/>
                    <a:pt x="7766540" y="2376641"/>
                    <a:pt x="7773492" y="2472182"/>
                  </a:cubicBezTo>
                  <a:lnTo>
                    <a:pt x="7831959" y="3240115"/>
                  </a:lnTo>
                  <a:lnTo>
                    <a:pt x="8271512" y="3240115"/>
                  </a:lnTo>
                  <a:lnTo>
                    <a:pt x="8179811" y="2438372"/>
                  </a:lnTo>
                  <a:cubicBezTo>
                    <a:pt x="8160671" y="2269799"/>
                    <a:pt x="8105251" y="2197432"/>
                    <a:pt x="8024406" y="2116801"/>
                  </a:cubicBezTo>
                  <a:close/>
                  <a:moveTo>
                    <a:pt x="7724547" y="1782220"/>
                  </a:moveTo>
                  <a:cubicBezTo>
                    <a:pt x="7724547" y="1854777"/>
                    <a:pt x="7675602" y="1913184"/>
                    <a:pt x="7614753" y="1913184"/>
                  </a:cubicBezTo>
                  <a:lnTo>
                    <a:pt x="7355079" y="1913184"/>
                  </a:lnTo>
                  <a:lnTo>
                    <a:pt x="7355079" y="1308031"/>
                  </a:lnTo>
                  <a:lnTo>
                    <a:pt x="7614753" y="1308031"/>
                  </a:lnTo>
                  <a:cubicBezTo>
                    <a:pt x="7675602" y="1308031"/>
                    <a:pt x="7724547" y="1366438"/>
                    <a:pt x="7724547" y="1438996"/>
                  </a:cubicBezTo>
                  <a:close/>
                  <a:moveTo>
                    <a:pt x="6238486" y="0"/>
                  </a:moveTo>
                  <a:lnTo>
                    <a:pt x="5932437" y="0"/>
                  </a:lnTo>
                  <a:cubicBezTo>
                    <a:pt x="5794458" y="0"/>
                    <a:pt x="5675333" y="94306"/>
                    <a:pt x="5664477" y="211595"/>
                  </a:cubicBezTo>
                  <a:lnTo>
                    <a:pt x="5396327" y="3240210"/>
                  </a:lnTo>
                  <a:lnTo>
                    <a:pt x="5813883" y="3240210"/>
                  </a:lnTo>
                  <a:lnTo>
                    <a:pt x="5901394" y="2295631"/>
                  </a:lnTo>
                  <a:lnTo>
                    <a:pt x="6277051" y="2295631"/>
                  </a:lnTo>
                  <a:lnTo>
                    <a:pt x="6364562" y="3240210"/>
                  </a:lnTo>
                  <a:lnTo>
                    <a:pt x="6823826" y="3240210"/>
                  </a:lnTo>
                  <a:lnTo>
                    <a:pt x="6509587" y="211595"/>
                  </a:lnTo>
                  <a:cubicBezTo>
                    <a:pt x="6497684" y="94306"/>
                    <a:pt x="6376655" y="0"/>
                    <a:pt x="6238486" y="0"/>
                  </a:cubicBezTo>
                  <a:close/>
                  <a:moveTo>
                    <a:pt x="5936246" y="1919452"/>
                  </a:moveTo>
                  <a:lnTo>
                    <a:pt x="5986904" y="1372516"/>
                  </a:lnTo>
                  <a:cubicBezTo>
                    <a:pt x="5989666" y="1342411"/>
                    <a:pt x="6027660" y="1318193"/>
                    <a:pt x="6072034" y="1318193"/>
                  </a:cubicBezTo>
                  <a:lnTo>
                    <a:pt x="6106411" y="1318193"/>
                  </a:lnTo>
                  <a:cubicBezTo>
                    <a:pt x="6150784" y="1318193"/>
                    <a:pt x="6188779" y="1342411"/>
                    <a:pt x="6191541" y="1372516"/>
                  </a:cubicBezTo>
                  <a:lnTo>
                    <a:pt x="6242200" y="1919452"/>
                  </a:lnTo>
                  <a:close/>
                  <a:moveTo>
                    <a:pt x="3729913" y="0"/>
                  </a:moveTo>
                  <a:lnTo>
                    <a:pt x="3013545" y="0"/>
                  </a:lnTo>
                  <a:cubicBezTo>
                    <a:pt x="2888421" y="0"/>
                    <a:pt x="2787769" y="104468"/>
                    <a:pt x="2787769" y="234388"/>
                  </a:cubicBezTo>
                  <a:lnTo>
                    <a:pt x="2787769" y="3005822"/>
                  </a:lnTo>
                  <a:cubicBezTo>
                    <a:pt x="2787769" y="3135647"/>
                    <a:pt x="2888421" y="3240210"/>
                    <a:pt x="3013545" y="3240210"/>
                  </a:cubicBezTo>
                  <a:lnTo>
                    <a:pt x="3729913" y="3240210"/>
                  </a:lnTo>
                  <a:cubicBezTo>
                    <a:pt x="3855036" y="3240210"/>
                    <a:pt x="3955688" y="3135742"/>
                    <a:pt x="3955688" y="3005822"/>
                  </a:cubicBezTo>
                  <a:lnTo>
                    <a:pt x="3955688" y="234388"/>
                  </a:lnTo>
                  <a:cubicBezTo>
                    <a:pt x="3955688" y="104468"/>
                    <a:pt x="3855036" y="0"/>
                    <a:pt x="3729913" y="0"/>
                  </a:cubicBezTo>
                  <a:close/>
                  <a:moveTo>
                    <a:pt x="3524134" y="2754909"/>
                  </a:moveTo>
                  <a:cubicBezTo>
                    <a:pt x="3524134" y="2816735"/>
                    <a:pt x="3468142" y="2866500"/>
                    <a:pt x="3398629" y="2866500"/>
                  </a:cubicBezTo>
                  <a:lnTo>
                    <a:pt x="3344828" y="2866500"/>
                  </a:lnTo>
                  <a:cubicBezTo>
                    <a:pt x="3275314" y="2866500"/>
                    <a:pt x="3219323" y="2816735"/>
                    <a:pt x="3219323" y="2754909"/>
                  </a:cubicBezTo>
                  <a:lnTo>
                    <a:pt x="3219323" y="1434817"/>
                  </a:lnTo>
                  <a:cubicBezTo>
                    <a:pt x="3219323" y="1372896"/>
                    <a:pt x="3275314" y="1323132"/>
                    <a:pt x="3344828" y="1323132"/>
                  </a:cubicBezTo>
                  <a:lnTo>
                    <a:pt x="3398629" y="1323132"/>
                  </a:lnTo>
                  <a:cubicBezTo>
                    <a:pt x="3468142" y="1323132"/>
                    <a:pt x="3524134" y="1372896"/>
                    <a:pt x="3524134" y="1434817"/>
                  </a:cubicBezTo>
                  <a:close/>
                  <a:moveTo>
                    <a:pt x="4961155" y="0"/>
                  </a:moveTo>
                  <a:lnTo>
                    <a:pt x="4170798" y="0"/>
                  </a:lnTo>
                  <a:lnTo>
                    <a:pt x="4170798" y="3240210"/>
                  </a:lnTo>
                  <a:lnTo>
                    <a:pt x="4588545" y="3240210"/>
                  </a:lnTo>
                  <a:lnTo>
                    <a:pt x="4588545" y="2306458"/>
                  </a:lnTo>
                  <a:lnTo>
                    <a:pt x="5049237" y="2306458"/>
                  </a:lnTo>
                  <a:cubicBezTo>
                    <a:pt x="5209594" y="2306458"/>
                    <a:pt x="5338717" y="2206834"/>
                    <a:pt x="5338717" y="2082992"/>
                  </a:cubicBezTo>
                  <a:lnTo>
                    <a:pt x="5338717" y="292035"/>
                  </a:lnTo>
                  <a:cubicBezTo>
                    <a:pt x="5339288" y="130205"/>
                    <a:pt x="5170647" y="0"/>
                    <a:pt x="4961155" y="0"/>
                  </a:cubicBezTo>
                  <a:close/>
                  <a:moveTo>
                    <a:pt x="4923065" y="1816504"/>
                  </a:moveTo>
                  <a:cubicBezTo>
                    <a:pt x="4923065" y="1878520"/>
                    <a:pt x="4883833" y="1928475"/>
                    <a:pt x="4835174" y="1928475"/>
                  </a:cubicBezTo>
                  <a:lnTo>
                    <a:pt x="4589116" y="1928475"/>
                  </a:lnTo>
                  <a:lnTo>
                    <a:pt x="4589116" y="1329590"/>
                  </a:lnTo>
                  <a:lnTo>
                    <a:pt x="4835841" y="1329590"/>
                  </a:lnTo>
                  <a:cubicBezTo>
                    <a:pt x="4884500" y="1329590"/>
                    <a:pt x="4923732" y="1379544"/>
                    <a:pt x="4923732" y="1441560"/>
                  </a:cubicBezTo>
                  <a:close/>
                  <a:moveTo>
                    <a:pt x="8421107" y="1304517"/>
                  </a:moveTo>
                  <a:lnTo>
                    <a:pt x="8619554" y="1304517"/>
                  </a:lnTo>
                  <a:cubicBezTo>
                    <a:pt x="8720319" y="1304517"/>
                    <a:pt x="8802002" y="1385983"/>
                    <a:pt x="8802002" y="1486481"/>
                  </a:cubicBezTo>
                  <a:lnTo>
                    <a:pt x="8802002" y="3241919"/>
                  </a:lnTo>
                  <a:lnTo>
                    <a:pt x="9201942" y="3241919"/>
                  </a:lnTo>
                  <a:lnTo>
                    <a:pt x="9201942" y="1486481"/>
                  </a:lnTo>
                  <a:cubicBezTo>
                    <a:pt x="9201942" y="1385983"/>
                    <a:pt x="9283625" y="1304517"/>
                    <a:pt x="9384391" y="1304517"/>
                  </a:cubicBezTo>
                  <a:lnTo>
                    <a:pt x="9573314" y="1304517"/>
                  </a:lnTo>
                  <a:lnTo>
                    <a:pt x="9573314" y="3419"/>
                  </a:lnTo>
                  <a:lnTo>
                    <a:pt x="8421107" y="341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  <a:reflection stA="25000" endPos="60000" fadeDir="5400012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125107" y="2898232"/>
              <a:ext cx="191700" cy="191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685800" y="3456400"/>
            <a:ext cx="7772400" cy="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 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 calculating IHD what do you do when oxygen is in the compound?</a:t>
            </a:r>
            <a:endParaRPr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IHD·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the IHD of C</a:t>
            </a:r>
            <a:r>
              <a:rPr lang="en-US" sz="1600" dirty="0"/>
              <a:t>6</a:t>
            </a:r>
            <a:r>
              <a:rPr lang="en-US" sz="3200" dirty="0"/>
              <a:t>H</a:t>
            </a:r>
            <a:r>
              <a:rPr lang="en-US" sz="1600" dirty="0"/>
              <a:t>5</a:t>
            </a:r>
            <a:r>
              <a:rPr lang="en-US" sz="3200" dirty="0"/>
              <a:t>NO?</a:t>
            </a:r>
            <a:endParaRPr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IHD·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much less H’s are in a compound with 3 rings and 4 double bonds?</a:t>
            </a:r>
            <a:endParaRPr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IHD·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39114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IHD in this compound?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IHD·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8DD9A-10B1-46A0-BF99-C41B5965A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912" y="1084625"/>
            <a:ext cx="2767013" cy="31915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affect does s character have on acidity?</a:t>
            </a:r>
            <a:endParaRPr dirty="0"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Some More ACID/Base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 conjugate base of an acid is strong what does that mean of the acid?</a:t>
            </a:r>
            <a:endParaRPr dirty="0"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Some More ACID/Base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will a positive entropy contribute to Gibbs Free energy?</a:t>
            </a:r>
            <a:endParaRPr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Some More ACID/Base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Explain Inductive Effects</a:t>
            </a:r>
            <a:endParaRPr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Some More ACID/Base 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set up the equilibrium constant (Keq) calculation in this reaction?</a:t>
            </a:r>
            <a:br>
              <a:rPr lang="en" dirty="0"/>
            </a:br>
            <a:r>
              <a:rPr lang="en" dirty="0"/>
              <a:t>HCl + NH</a:t>
            </a:r>
            <a:r>
              <a:rPr lang="en" sz="1600" dirty="0"/>
              <a:t>3</a:t>
            </a:r>
            <a:r>
              <a:rPr lang="en" sz="2400" dirty="0"/>
              <a:t> </a:t>
            </a:r>
            <a:r>
              <a:rPr lang="en" sz="3600" dirty="0"/>
              <a:t>→ Cl + HNH</a:t>
            </a:r>
            <a:r>
              <a:rPr lang="en" sz="1600" dirty="0"/>
              <a:t>3</a:t>
            </a:r>
            <a:endParaRPr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ACIDS/bases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conformation is less stable than chair conformation?</a:t>
            </a: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Chairs·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2"/>
          </p:nvPr>
        </p:nvSpPr>
        <p:spPr>
          <a:xfrm>
            <a:off x="4804636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229" name="Google Shape;229;p16"/>
          <p:cNvSpPr txBox="1">
            <a:spLocks noGrp="1"/>
          </p:cNvSpPr>
          <p:nvPr>
            <p:ph type="body" idx="1"/>
          </p:nvPr>
        </p:nvSpPr>
        <p:spPr>
          <a:xfrm>
            <a:off x="1022537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2"/>
          </p:nvPr>
        </p:nvSpPr>
        <p:spPr>
          <a:xfrm>
            <a:off x="1022525" y="3524925"/>
            <a:ext cx="7098900" cy="61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More info on how to use this template at </a:t>
            </a:r>
            <a:r>
              <a:rPr lang="en" sz="1200" b="1" u="sng">
                <a:hlinkClick r:id="rId4"/>
              </a:rPr>
              <a:t>slidescarnival.com/help-use-presentation-template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1" name="Google Shape;23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is it more stable to place a tert-butyl group on a chair conformation?</a:t>
            </a:r>
            <a:endParaRPr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Chairs·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occurs to an equitorial down bond in a chair flip? What about and axial up bond?</a:t>
            </a:r>
            <a:endParaRPr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CHairs·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3297038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this cyclohexane chair conformation become more stable?</a:t>
            </a:r>
            <a:endParaRPr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Chairs·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9C292-870B-4284-AAE7-EF2AA015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00" y="1084625"/>
            <a:ext cx="4116441" cy="31785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4651199" y="966325"/>
            <a:ext cx="3462675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Convert the cyclohexane to the most stable chair conformation</a:t>
            </a:r>
            <a:endParaRPr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CHAIRS·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1F332-1BD3-44CA-9D9E-B10B8A06C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400" y="1327603"/>
            <a:ext cx="5155200" cy="22783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angle degree between bonds in a gauche conformation?</a:t>
            </a:r>
            <a:endParaRPr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NM Projections·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Newman Projection conformation has the highest potential energy?</a:t>
            </a:r>
            <a:endParaRPr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NMP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cyclic structure has the greatest angle and torsional strain? Which has the least?</a:t>
            </a:r>
            <a:endParaRPr dirty="0"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NMP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Create the Newman projection for heptane with the front carbon being carbon 2 and the back carbon being carbon 3.</a:t>
            </a:r>
            <a:endParaRPr dirty="0"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NMP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18848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Rank the following Newman projections from 1-4 with 1 being the most stable.</a:t>
            </a:r>
            <a:endParaRPr dirty="0"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NMP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73295-7CFE-46CA-B1C5-51157132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2761950"/>
            <a:ext cx="8982075" cy="17412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parent name of a 5 carbon chain with one triple bond?</a:t>
            </a:r>
            <a:endParaRPr dirty="0"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Nomenclature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</a:t>
            </a:r>
            <a:endParaRPr/>
          </a:p>
        </p:txBody>
      </p:sp>
      <p:sp>
        <p:nvSpPr>
          <p:cNvPr id="237" name="Google Shape;237;p17"/>
          <p:cNvSpPr txBox="1"/>
          <p:nvPr/>
        </p:nvSpPr>
        <p:spPr>
          <a:xfrm>
            <a:off x="5727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Acids/Bases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91780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Index of Hydrogen Deficiency 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26288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Some More ACID/Base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460796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Chair Conformations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59530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</a:t>
            </a: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e</a:t>
            </a: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wman Projections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72981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NOmenclature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576450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576450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576450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576450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576450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1919663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1919663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1919663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1919663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1919663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262881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262881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262881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262881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262881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4607975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4607975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4607975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4607975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4607975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5949425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5949425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5949425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5949425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5949425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8" name="Google Shape;268;p17">
            <a:hlinkClick r:id="rId28" action="ppaction://hlinksldjump"/>
          </p:cNvPr>
          <p:cNvSpPr txBox="1"/>
          <p:nvPr/>
        </p:nvSpPr>
        <p:spPr>
          <a:xfrm>
            <a:off x="7298243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" name="Google Shape;269;p17">
            <a:hlinkClick r:id="rId29" action="ppaction://hlinksldjump"/>
          </p:cNvPr>
          <p:cNvSpPr txBox="1"/>
          <p:nvPr/>
        </p:nvSpPr>
        <p:spPr>
          <a:xfrm>
            <a:off x="7298243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" name="Google Shape;270;p17">
            <a:hlinkClick r:id="rId30" action="ppaction://hlinksldjump"/>
          </p:cNvPr>
          <p:cNvSpPr txBox="1"/>
          <p:nvPr/>
        </p:nvSpPr>
        <p:spPr>
          <a:xfrm>
            <a:off x="7298243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1" name="Google Shape;271;p17">
            <a:hlinkClick r:id="rId31" action="ppaction://hlinksldjump"/>
          </p:cNvPr>
          <p:cNvSpPr txBox="1"/>
          <p:nvPr/>
        </p:nvSpPr>
        <p:spPr>
          <a:xfrm>
            <a:off x="7298243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2" name="Google Shape;272;p17">
            <a:hlinkClick r:id="rId32" action="ppaction://hlinksldjump"/>
          </p:cNvPr>
          <p:cNvSpPr txBox="1"/>
          <p:nvPr/>
        </p:nvSpPr>
        <p:spPr>
          <a:xfrm>
            <a:off x="7298243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32075" y="966324"/>
            <a:ext cx="3712725" cy="32168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the name of the compound?</a:t>
            </a:r>
            <a:endParaRPr dirty="0"/>
          </a:p>
        </p:txBody>
      </p:sp>
      <p:sp>
        <p:nvSpPr>
          <p:cNvPr id="434" name="Google Shape;434;p4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Nomenclature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BA454-DB4E-4655-9D5C-0F2CB63CE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62" y="1333749"/>
            <a:ext cx="2428875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3842325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Name this compound:</a:t>
            </a:r>
            <a:endParaRPr dirty="0"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Nomenclature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66003-FF43-443A-BDBE-7F16295E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762" y="1604985"/>
            <a:ext cx="4117838" cy="20290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8380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the following compound:</a:t>
            </a:r>
            <a:endParaRPr dirty="0"/>
          </a:p>
        </p:txBody>
      </p:sp>
      <p:sp>
        <p:nvSpPr>
          <p:cNvPr id="446" name="Google Shape;446;p4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Nomenclature·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1EE7C-581A-4D46-A078-451913486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85" y="1708404"/>
            <a:ext cx="6259830" cy="24231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Draw 6-chlorohept-4-en-2-yne</a:t>
            </a:r>
            <a:endParaRPr dirty="0"/>
          </a:p>
        </p:txBody>
      </p:sp>
      <p:sp>
        <p:nvSpPr>
          <p:cNvPr id="452" name="Google Shape;452;p4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Nomenclature·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Winner!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63" name="Google Shape;463;p49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</p:txBody>
      </p:sp>
      <p:sp>
        <p:nvSpPr>
          <p:cNvPr id="464" name="Google Shape;464;p4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70" name="Google Shape;470;p50"/>
          <p:cNvSpPr txBox="1">
            <a:spLocks noGrp="1"/>
          </p:cNvSpPr>
          <p:nvPr>
            <p:ph type="body" idx="1"/>
          </p:nvPr>
        </p:nvSpPr>
        <p:spPr>
          <a:xfrm>
            <a:off x="1022525" y="1475824"/>
            <a:ext cx="7098900" cy="21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Titles: Bebas Neue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Body copy: Della Respira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https://www.fontsquirrel.com/fonts/bebas-neue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https://www.1001fonts.com/della-respira-font.html</a:t>
            </a:r>
            <a:br>
              <a:rPr lang="en" sz="1800"/>
            </a:br>
            <a:endParaRPr sz="1800" b="1">
              <a:solidFill>
                <a:srgbClr val="3D85C6"/>
              </a:solidFill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1022525" y="3714050"/>
            <a:ext cx="70989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472" name="Google Shape;472;p5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1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MAP</a:t>
            </a:r>
            <a:endParaRPr sz="2000"/>
          </a:p>
        </p:txBody>
      </p:sp>
      <p:sp>
        <p:nvSpPr>
          <p:cNvPr id="478" name="Google Shape;478;p5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479" name="Google Shape;479;p51"/>
          <p:cNvSpPr/>
          <p:nvPr/>
        </p:nvSpPr>
        <p:spPr>
          <a:xfrm>
            <a:off x="972601" y="1084500"/>
            <a:ext cx="7255907" cy="345655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4288" dist="38100" dir="2700000" algn="bl" rotWithShape="0">
              <a:schemeClr val="dk1">
                <a:alpha val="8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GADGETS</a:t>
            </a:r>
            <a:endParaRPr sz="2000"/>
          </a:p>
        </p:txBody>
      </p:sp>
      <p:sp>
        <p:nvSpPr>
          <p:cNvPr id="485" name="Google Shape;485;p5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486" name="Google Shape;486;p52"/>
          <p:cNvGrpSpPr/>
          <p:nvPr/>
        </p:nvGrpSpPr>
        <p:grpSpPr>
          <a:xfrm>
            <a:off x="798583" y="2154381"/>
            <a:ext cx="923892" cy="1916335"/>
            <a:chOff x="2547150" y="238125"/>
            <a:chExt cx="2525675" cy="5238750"/>
          </a:xfrm>
        </p:grpSpPr>
        <p:sp>
          <p:nvSpPr>
            <p:cNvPr id="487" name="Google Shape;487;p5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52"/>
          <p:cNvGrpSpPr/>
          <p:nvPr/>
        </p:nvGrpSpPr>
        <p:grpSpPr>
          <a:xfrm>
            <a:off x="2087360" y="1515777"/>
            <a:ext cx="1655766" cy="2554938"/>
            <a:chOff x="2112475" y="238125"/>
            <a:chExt cx="3395050" cy="5238750"/>
          </a:xfrm>
        </p:grpSpPr>
        <p:sp>
          <p:nvSpPr>
            <p:cNvPr id="492" name="Google Shape;492;p5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52"/>
          <p:cNvGrpSpPr/>
          <p:nvPr/>
        </p:nvGrpSpPr>
        <p:grpSpPr>
          <a:xfrm>
            <a:off x="4108011" y="1409492"/>
            <a:ext cx="4542205" cy="2661224"/>
            <a:chOff x="1177450" y="241631"/>
            <a:chExt cx="6173152" cy="3616776"/>
          </a:xfrm>
        </p:grpSpPr>
        <p:sp>
          <p:nvSpPr>
            <p:cNvPr id="497" name="Google Shape;497;p5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5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8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5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5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3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506" name="Google Shape;506;p53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07" name="Google Shape;507;p53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53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53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53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53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5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3" name="Google Shape;513;p53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14" name="Google Shape;514;p5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5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6" name="Google Shape;516;p53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17" name="Google Shape;517;p53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53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9" name="Google Shape;519;p53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53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21" name="Google Shape;521;p53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22" name="Google Shape;522;p53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53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53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5" name="Google Shape;525;p53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26" name="Google Shape;526;p53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53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8" name="Google Shape;528;p53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53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0" name="Google Shape;530;p53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53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532" name="Google Shape;532;p53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53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53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5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53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5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53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53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53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53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53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53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53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5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53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5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53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53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53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53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2" name="Google Shape;552;p53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553" name="Google Shape;553;p53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4" name="Google Shape;554;p53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5" name="Google Shape;555;p53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556" name="Google Shape;556;p5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5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5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9" name="Google Shape;559;p53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560" name="Google Shape;560;p53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53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53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3" name="Google Shape;563;p53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564" name="Google Shape;564;p5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5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5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53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8" name="Google Shape;568;p53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53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53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1" name="Google Shape;571;p53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2" name="Google Shape;572;p53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573" name="Google Shape;573;p53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4" name="Google Shape;574;p53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5" name="Google Shape;575;p53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576" name="Google Shape;576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8" name="Google Shape;578;p53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579" name="Google Shape;579;p53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0" name="Google Shape;580;p53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1" name="Google Shape;581;p53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582" name="Google Shape;582;p53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4" name="Google Shape;584;p53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585" name="Google Shape;585;p5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6" name="Google Shape;586;p53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53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53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9" name="Google Shape;589;p53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590" name="Google Shape;590;p53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5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53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593" name="Google Shape;593;p53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96" name="Google Shape;596;p53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97" name="Google Shape;597;p53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598" name="Google Shape;598;p53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9" name="Google Shape;599;p53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0" name="Google Shape;600;p53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01" name="Google Shape;601;p53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2" name="Google Shape;602;p53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3" name="Google Shape;603;p53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6" name="Google Shape;606;p53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07" name="Google Shape;607;p53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9" name="Google Shape;609;p53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10" name="Google Shape;610;p5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5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5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4" name="Google Shape;614;p5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5" name="Google Shape;615;p53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16" name="Google Shape;616;p53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53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53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1" name="Google Shape;621;p53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22" name="Google Shape;622;p53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26" name="Google Shape;626;p53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8" name="Google Shape;628;p53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29" name="Google Shape;629;p53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630" name="Google Shape;630;p5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5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2" name="Google Shape;632;p53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633" name="Google Shape;633;p53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5" name="Google Shape;635;p53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36" name="Google Shape;636;p53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7" name="Google Shape;637;p53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8" name="Google Shape;638;p53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39" name="Google Shape;639;p53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40" name="Google Shape;640;p5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1" name="Google Shape;641;p5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2" name="Google Shape;642;p53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43" name="Google Shape;643;p5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5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5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5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8" name="Google Shape;648;p53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649" name="Google Shape;649;p53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53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1" name="Google Shape;651;p53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52" name="Google Shape;652;p53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53" name="Google Shape;653;p53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654" name="Google Shape;654;p53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5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6" name="Google Shape;656;p53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657" name="Google Shape;657;p53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53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9" name="Google Shape;659;p53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60" name="Google Shape;660;p53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661" name="Google Shape;661;p53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53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3" name="Google Shape;663;p53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664" name="Google Shape;664;p5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5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5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67" name="Google Shape;667;p53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68" name="Google Shape;668;p53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69" name="Google Shape;669;p53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670" name="Google Shape;670;p53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53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2" name="Google Shape;672;p53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673" name="Google Shape;673;p53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53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5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53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7" name="Google Shape;677;p53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678" name="Google Shape;678;p53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53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53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1" name="Google Shape;681;p53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682" name="Google Shape;682;p53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53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53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685" name="Google Shape;685;p5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53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7" name="Google Shape;687;p5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8" name="Google Shape;688;p53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689" name="Google Shape;689;p53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53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53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53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3" name="Google Shape;693;p53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4" name="Google Shape;694;p53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695" name="Google Shape;695;p5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5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7" name="Google Shape;697;p53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698" name="Google Shape;698;p5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5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5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5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2" name="Google Shape;702;p5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3" name="Google Shape;703;p53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04" name="Google Shape;704;p53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05" name="Google Shape;705;p5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5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7" name="Google Shape;707;p53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08" name="Google Shape;708;p5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53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5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5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2" name="Google Shape;712;p53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13" name="Google Shape;713;p53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14" name="Google Shape;714;p53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53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53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7" name="Google Shape;717;p53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18" name="Google Shape;718;p53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53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53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1" name="Google Shape;721;p53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2" name="Google Shape;722;p53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3" name="Google Shape;723;p53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4" name="Google Shape;724;p53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25" name="Google Shape;725;p53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53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53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8" name="Google Shape;728;p53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9" name="Google Shape;729;p53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730" name="Google Shape;730;p53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53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3" name="Google Shape;733;p53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34" name="Google Shape;734;p53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735" name="Google Shape;735;p53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0" name="Google Shape;740;p53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41" name="Google Shape;741;p5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4" name="Google Shape;744;p53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45" name="Google Shape;745;p53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8" name="Google Shape;748;p53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749" name="Google Shape;749;p53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4" name="Google Shape;754;p53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755" name="Google Shape;755;p5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0" name="Google Shape;760;p53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761" name="Google Shape;761;p53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53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764" name="Google Shape;764;p5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0" name="Google Shape;770;p53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71" name="Google Shape;771;p53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772" name="Google Shape;772;p53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53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778" name="Google Shape;778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80" name="Google Shape;780;p53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53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782" name="Google Shape;782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53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53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786" name="Google Shape;786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53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53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790" name="Google Shape;790;p5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an Electrophile?</a:t>
            </a:r>
            <a:endParaRPr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Acids/Bases·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54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96" name="Google Shape;796;p54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54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54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54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54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54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03" name="Google Shape;803;p54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4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4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54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54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08" name="Google Shape;808;p54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54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4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54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12" name="Google Shape;812;p54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54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18" name="Google Shape;818;p54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54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22" name="Google Shape;822;p54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54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27" name="Google Shape;827;p54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54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33" name="Google Shape;833;p54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54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40" name="Google Shape;840;p54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54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43" name="Google Shape;843;p54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54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47" name="Google Shape;847;p54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4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54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54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54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54" name="Google Shape;854;p54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4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4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54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60" name="Google Shape;860;p54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54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4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54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64" name="Google Shape;864;p54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65" name="Google Shape;865;p54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54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54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54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54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54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54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54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54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54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5" name="Google Shape;875;p54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54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82" name="Google Shape;882;p54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54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87" name="Google Shape;887;p54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54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93" name="Google Shape;893;p54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54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00" name="Google Shape;900;p54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54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05" name="Google Shape;905;p54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54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10" name="Google Shape;910;p54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5" name="Google Shape;915;p5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16" name="Google Shape;916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6" name="Google Shape;926;p54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27" name="Google Shape;927;p54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0" name="Google Shape;930;p54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31" name="Google Shape;931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1" name="Google Shape;941;p54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42" name="Google Shape;942;p54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4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4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6" name="Google Shape;946;p54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47" name="Google Shape;947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7" name="Google Shape;957;p54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58" name="Google Shape;958;p5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54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66" name="Google Shape;966;p54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4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4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4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54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71" name="Google Shape;971;p54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4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4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54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76" name="Google Shape;976;p54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4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4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4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4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54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82" name="Google Shape;982;p54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4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4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4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4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4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4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89" name="Google Shape;989;p54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4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4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4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93" name="Google Shape;993;p54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4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4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4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4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4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99" name="Google Shape;999;p54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4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4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4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4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54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06" name="Google Shape;1006;p54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4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4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4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10" name="Google Shape;1010;p54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4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4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4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54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15" name="Google Shape;1015;p54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4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4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4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54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22" name="Google Shape;1022;p54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4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30" name="Google Shape;1030;p54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4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35" name="Google Shape;1035;p54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54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39" name="Google Shape;1039;p54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54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43" name="Google Shape;1043;p54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54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48" name="Google Shape;1048;p54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54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53" name="Google Shape;1053;p54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54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59" name="Google Shape;1059;p54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4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4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4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4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54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66" name="Google Shape;1066;p54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54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74" name="Google Shape;1074;p54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4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87" name="Google Shape;1087;p54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54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92" name="Google Shape;1092;p54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4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96" name="Google Shape;1096;p54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54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03" name="Google Shape;1103;p54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54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12" name="Google Shape;1112;p54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54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25" name="Google Shape;1125;p54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4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4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54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38" name="Google Shape;1138;p54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4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4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4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51" name="Google Shape;1151;p54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54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58" name="Google Shape;1158;p54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4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4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74" name="Google Shape;1174;p54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4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80" name="Google Shape;1180;p54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81" name="Google Shape;1181;p54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4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54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54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85" name="Google Shape;1185;p54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54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54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8" name="Google Shape;1188;p54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89" name="Google Shape;1189;p54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54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54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p54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93" name="Google Shape;1193;p54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54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54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6" name="Google Shape;1196;p54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97" name="Google Shape;1197;p54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4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4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4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4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4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4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06" name="Google Shape;1206;p54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4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4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4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4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4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4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4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4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4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4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54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31" name="Google Shape;1231;p54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32" name="Google Shape;1232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54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35" name="Google Shape;1235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54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38" name="Google Shape;1238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0" name="Google Shape;1240;p54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41" name="Google Shape;1241;p5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55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Della Respira"/>
                <a:ea typeface="Della Respira"/>
                <a:cs typeface="Della Respira"/>
                <a:sym typeface="Della Respira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247" name="Google Shape;1247;p55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48" name="Google Shape;1248;p55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  <p:sp>
        <p:nvSpPr>
          <p:cNvPr id="1249" name="Google Shape;1249;p5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5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56" name="Google Shape;1256;p5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57" name="Google Shape;1257;p5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58" name="Google Shape;1258;p5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9" name="Google Shape;1259;p5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0" name="Google Shape;1260;p5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61" name="Google Shape;1261;p5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2" name="Google Shape;1262;p5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3" name="Google Shape;1263;p5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64" name="Google Shape;1264;p5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5" name="Google Shape;1265;p5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6" name="Google Shape;1266;p5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67" name="Google Shape;1267;p5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8" name="Google Shape;1268;p5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relation between Ka and Pka?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Acids/Bases·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have an acid with a high pKa value what does it say about it?</a:t>
            </a:r>
            <a:endParaRPr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AciDs/Bases·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palmitoleic acid (has 16 carbons) soluble in water? If no, what is it possibly soluble in?</a:t>
            </a:r>
            <a:endParaRPr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AcIDS/BAses·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 7 strong acids?</a:t>
            </a:r>
            <a:endParaRPr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ACIDS/bases·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formula for calculating SATURATED acyclic alkanes?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IHD·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1227</Words>
  <Application>Microsoft Office PowerPoint</Application>
  <PresentationFormat>On-screen Show (16:9)</PresentationFormat>
  <Paragraphs>172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Arial</vt:lpstr>
      <vt:lpstr>Montserrat</vt:lpstr>
      <vt:lpstr>Bebas Neue</vt:lpstr>
      <vt:lpstr>Della Respira</vt:lpstr>
      <vt:lpstr>Jeoparty template</vt:lpstr>
      <vt:lpstr>TEST 2</vt:lpstr>
      <vt:lpstr>Instructions for use</vt:lpstr>
      <vt:lpstr>Panel</vt:lpstr>
      <vt:lpstr>What is an Electrophile?</vt:lpstr>
      <vt:lpstr>What is the relation between Ka and Pka?</vt:lpstr>
      <vt:lpstr>If you have an acid with a high pKa value what does it say about it?</vt:lpstr>
      <vt:lpstr>Is palmitoleic acid (has 16 carbons) soluble in water? If no, what is it possibly soluble in?</vt:lpstr>
      <vt:lpstr>What are the 7 strong acids?</vt:lpstr>
      <vt:lpstr>What is the formula for calculating SATURATED acyclic alkanes?</vt:lpstr>
      <vt:lpstr>When calculating IHD what do you do when oxygen is in the compound?</vt:lpstr>
      <vt:lpstr>What is the IHD of C6H5NO?</vt:lpstr>
      <vt:lpstr>How much less H’s are in a compound with 3 rings and 4 double bonds?</vt:lpstr>
      <vt:lpstr>What is the IHD in this compound?   </vt:lpstr>
      <vt:lpstr>What affect does s character have on acidity?</vt:lpstr>
      <vt:lpstr>If the conjugate base of an acid is strong what does that mean of the acid?</vt:lpstr>
      <vt:lpstr>How will a positive entropy contribute to Gibbs Free energy?</vt:lpstr>
      <vt:lpstr>Explain Inductive Effects</vt:lpstr>
      <vt:lpstr>How do you set up the equilibrium constant (Keq) calculation in this reaction? HCl + NH3 → Cl + HNH3</vt:lpstr>
      <vt:lpstr>What conformation is less stable than chair conformation?</vt:lpstr>
      <vt:lpstr>Where is it more stable to place a tert-butyl group on a chair conformation?</vt:lpstr>
      <vt:lpstr>What occurs to an equitorial down bond in a chair flip? What about and axial up bond?</vt:lpstr>
      <vt:lpstr>How can this cyclohexane chair conformation become more stable?</vt:lpstr>
      <vt:lpstr>Convert the cyclohexane to the most stable chair conformation</vt:lpstr>
      <vt:lpstr>What is the angle degree between bonds in a gauche conformation?</vt:lpstr>
      <vt:lpstr>What Newman Projection conformation has the highest potential energy?</vt:lpstr>
      <vt:lpstr>What cyclic structure has the greatest angle and torsional strain? Which has the least?</vt:lpstr>
      <vt:lpstr>Create the Newman projection for heptane with the front carbon being carbon 2 and the back carbon being carbon 3.</vt:lpstr>
      <vt:lpstr>Rank the following Newman projections from 1-4 with 1 being the most stable.</vt:lpstr>
      <vt:lpstr>What is the parent name of a 5 carbon chain with one triple bond?</vt:lpstr>
      <vt:lpstr>What is the name of the compound?</vt:lpstr>
      <vt:lpstr>Name this compound:</vt:lpstr>
      <vt:lpstr>Name the following compound:</vt:lpstr>
      <vt:lpstr>Draw 6-chlorohept-4-en-2-yne</vt:lpstr>
      <vt:lpstr>PowerPoint Presentation</vt:lpstr>
      <vt:lpstr>Credits</vt:lpstr>
      <vt:lpstr>Presentation design</vt:lpstr>
      <vt:lpstr>MAP</vt:lpstr>
      <vt:lpstr>GADGETS</vt:lpstr>
      <vt:lpstr>PowerPoint Presentation</vt:lpstr>
      <vt:lpstr>Diagrams and infographics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2</dc:title>
  <cp:lastModifiedBy>Sylvia Perkinson</cp:lastModifiedBy>
  <cp:revision>4</cp:revision>
  <dcterms:modified xsi:type="dcterms:W3CDTF">2021-10-28T22:39:19Z</dcterms:modified>
</cp:coreProperties>
</file>